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695" r:id="rId3"/>
    <p:sldId id="710" r:id="rId4"/>
    <p:sldId id="709" r:id="rId5"/>
    <p:sldId id="704" r:id="rId6"/>
    <p:sldId id="705" r:id="rId7"/>
    <p:sldId id="691" r:id="rId8"/>
    <p:sldId id="706" r:id="rId9"/>
    <p:sldId id="696" r:id="rId10"/>
    <p:sldId id="257" r:id="rId11"/>
    <p:sldId id="716" r:id="rId12"/>
    <p:sldId id="717" r:id="rId13"/>
    <p:sldId id="707" r:id="rId14"/>
    <p:sldId id="720" r:id="rId15"/>
    <p:sldId id="700" r:id="rId16"/>
    <p:sldId id="262" r:id="rId17"/>
    <p:sldId id="718" r:id="rId18"/>
    <p:sldId id="260" r:id="rId19"/>
    <p:sldId id="719" r:id="rId20"/>
    <p:sldId id="693" r:id="rId21"/>
    <p:sldId id="258" r:id="rId22"/>
    <p:sldId id="715" r:id="rId23"/>
    <p:sldId id="264" r:id="rId24"/>
    <p:sldId id="721" r:id="rId25"/>
    <p:sldId id="70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A5F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1" autoAdjust="0"/>
    <p:restoredTop sz="72861" autoAdjust="0"/>
  </p:normalViewPr>
  <p:slideViewPr>
    <p:cSldViewPr snapToGrid="0">
      <p:cViewPr varScale="1">
        <p:scale>
          <a:sx n="81" d="100"/>
          <a:sy n="81" d="100"/>
        </p:scale>
        <p:origin x="16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1B6C0-A483-40DF-B1F2-2780C875403E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C52F7-C768-46B5-AB19-10F46729C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36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C52F7-C768-46B5-AB19-10F46729C1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41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C52F7-C768-46B5-AB19-10F46729C1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17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C52F7-C768-46B5-AB19-10F46729C1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64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C52F7-C768-46B5-AB19-10F46729C1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04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C52F7-C768-46B5-AB19-10F46729C1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32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C52F7-C768-46B5-AB19-10F46729C1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13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C52F7-C768-46B5-AB19-10F46729C1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00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C52F7-C768-46B5-AB19-10F46729C1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63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C52F7-C768-46B5-AB19-10F46729C1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95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C52F7-C768-46B5-AB19-10F46729C1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758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10680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35767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C52F7-C768-46B5-AB19-10F46729C1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236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C52F7-C768-46B5-AB19-10F46729C1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807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C52F7-C768-46B5-AB19-10F46729C1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414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C52F7-C768-46B5-AB19-10F46729C1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921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C52F7-C768-46B5-AB19-10F46729C1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982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C52F7-C768-46B5-AB19-10F46729C14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3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C52F7-C768-46B5-AB19-10F46729C1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51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C52F7-C768-46B5-AB19-10F46729C1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59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C52F7-C768-46B5-AB19-10F46729C1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56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C52F7-C768-46B5-AB19-10F46729C1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25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C52F7-C768-46B5-AB19-10F46729C1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96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C52F7-C768-46B5-AB19-10F46729C1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32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C52F7-C768-46B5-AB19-10F46729C1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05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F0F4C1-5DBF-4DD5-9B3E-F2D27237D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9DDDA58-F4E5-49B6-9503-1F2C35E8B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4D883DA-1344-419F-84F3-4C4AAF862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AC61-E9D2-4F5A-A5DD-3A67C7D69ECE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D3B397-9227-4941-A93C-8125AABE1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3F0EA4-D312-4D56-8A56-6E772611A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7ABD-EC23-402E-8562-959F32B3C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77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5F36DC-D2D8-413F-B3C9-58116FB8C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6489FD2-C8B4-4E6C-A516-48C983C43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9F7080-3D96-4350-9886-431F57D8E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AC61-E9D2-4F5A-A5DD-3A67C7D69ECE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304A1E-70CE-4826-B549-A3484EF7C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7F00BD-CE72-48EF-8191-B8CBFAD0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7ABD-EC23-402E-8562-959F32B3C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577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2E1F754-0ACC-4671-95FD-A140042FFE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BAB4805-9F1E-45F6-96C0-0BAA3685C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3840EB-AB0B-4E60-9D54-4A7217E0A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AC61-E9D2-4F5A-A5DD-3A67C7D69ECE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E814DB-913B-4BA5-B875-667B06A43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03C1F1-9593-417E-AF2F-1195ED0BC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7ABD-EC23-402E-8562-959F32B3C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46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766EED-D905-4B6F-A928-EF090851B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7FAB29-EC6E-4D80-8870-1DBADD1F5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46CE1B-948D-4837-A0E8-238E15842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AC61-E9D2-4F5A-A5DD-3A67C7D69ECE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D87B517-6319-40C7-8904-3881ABE2A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DB9564-178F-474E-BDFA-8D5724F95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7ABD-EC23-402E-8562-959F32B3C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22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4AADE6-47D4-4748-948A-8DA9FAD6A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E75DF9C-BD8E-4F59-8EA2-6C8CFD302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F77DDA-7A23-4A84-B56D-6D3DD2E1B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AC61-E9D2-4F5A-A5DD-3A67C7D69ECE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C98769-7D65-4C99-A672-2B99F5CC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A63B64-6EED-4711-8776-9B4918437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7ABD-EC23-402E-8562-959F32B3C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90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A83DD9-8612-4D54-8C7E-2EE0A3E52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63E57B8-1B32-4238-AC6C-DA9D2F98FA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3EDD9A8-B867-4718-9AC6-3491875AB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E3B9339-2A59-4128-B891-D55143B45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AC61-E9D2-4F5A-A5DD-3A67C7D69ECE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BEEC2A-502A-4456-8855-6F3A51D6A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A54EEB8-66DC-4369-BFD5-B2934075F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7ABD-EC23-402E-8562-959F32B3C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80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75B8F1-781C-4365-BFB2-75D1B082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DD63A6A-7612-4CA1-B6BF-985C81CCB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2301A72-A226-4A89-AE0F-069383099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887E4DF-FA87-4B65-A6AB-DBB98B0CC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FFDC1E0-AC95-44D5-81D5-F4A3EB905F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C2F4212-0ACC-4303-8ACE-397C91E7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AC61-E9D2-4F5A-A5DD-3A67C7D69ECE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70C222D-B41C-4CD9-9E97-EA25ADC93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613DEDE-83AD-47BD-9594-9BD51E1F4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7ABD-EC23-402E-8562-959F32B3C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89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E67B26-8AD4-470E-AA50-A00EF96E7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C469FA-8B93-4029-9F78-B65358B78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AC61-E9D2-4F5A-A5DD-3A67C7D69ECE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05440DE-1518-4156-BC8A-36AD3715B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7D8EC1C-9A9F-4C2F-9FE5-F403AF2E7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7ABD-EC23-402E-8562-959F32B3C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26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46DB21F-826D-41CE-A8E3-D9B1CDC1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AC61-E9D2-4F5A-A5DD-3A67C7D69ECE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30585E2-3053-4324-995B-773EFC0B2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D2F6A4-2127-44A5-BCBC-C9F3EA11E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7ABD-EC23-402E-8562-959F32B3C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86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F89CAE-4AC4-48FE-9789-D1FBBCE8E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868F88-ACA5-43E9-8EE6-B359EE975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EDDD136-0D90-4771-82A1-44FD5190E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8B78336-870C-40EF-ACC5-F11214FD4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AC61-E9D2-4F5A-A5DD-3A67C7D69ECE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AD43207-A95A-4368-8433-F2D20DF7F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FCE8E1C-2EAE-4EE9-B84C-949CDD6DD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7ABD-EC23-402E-8562-959F32B3C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43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FD98D3-C66B-4436-B9AF-FDBC9C95B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91B360E-9466-45B6-A97A-D34F8D13FA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DE45E64-C651-40C7-8875-1E8BF36E8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933BB0B-3282-4ABC-97BB-BA796D278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AC61-E9D2-4F5A-A5DD-3A67C7D69ECE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A29876-9F0D-4881-B26B-6DA7ADF34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2839B75-FFAA-4E07-BB36-70BCA1E2B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7ABD-EC23-402E-8562-959F32B3C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6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AF54EEE-9548-440D-BAF6-04DDC29E5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B611293-96AE-4C9B-AFB6-36944C6A1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9E96EC-E166-4C7D-8571-D2A2D9BB7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5AC61-E9D2-4F5A-A5DD-3A67C7D69ECE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C99803-BA1C-4A24-B812-360EA7839C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BCF5C5-3477-474C-A9E6-1F1868C2F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A7ABD-EC23-402E-8562-959F32B3C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7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6B6285-AB6A-442A-BC70-835E23BB1E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9A4AFF3-BF36-4E97-BA42-2AD6D15C00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6904164-3977-47C1-9DBB-90510B9F92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 b="4489"/>
          <a:stretch/>
        </p:blipFill>
        <p:spPr>
          <a:xfrm>
            <a:off x="0" y="0"/>
            <a:ext cx="12192000" cy="727544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9514F5C9-59A3-4EB1-B24E-751D9B189A83}"/>
              </a:ext>
            </a:extLst>
          </p:cNvPr>
          <p:cNvSpPr txBox="1">
            <a:spLocks/>
          </p:cNvSpPr>
          <p:nvPr/>
        </p:nvSpPr>
        <p:spPr>
          <a:xfrm>
            <a:off x="1105002" y="1358313"/>
            <a:ext cx="10344877" cy="15498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Living IoT: A Flying Wireless Platform on Live Insects</a:t>
            </a:r>
            <a:endParaRPr lang="en-US" sz="5200" dirty="0">
              <a:solidFill>
                <a:schemeClr val="bg1"/>
              </a:solidFill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="" xmlns:a16="http://schemas.microsoft.com/office/drawing/2014/main" id="{263B93DD-AC9C-4533-92FE-AC9768CDDBBD}"/>
              </a:ext>
            </a:extLst>
          </p:cNvPr>
          <p:cNvSpPr txBox="1">
            <a:spLocks/>
          </p:cNvSpPr>
          <p:nvPr/>
        </p:nvSpPr>
        <p:spPr>
          <a:xfrm>
            <a:off x="1705440" y="5018042"/>
            <a:ext cx="9144000" cy="11024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Vikram Iyer, </a:t>
            </a:r>
          </a:p>
          <a:p>
            <a:r>
              <a:rPr lang="en-US" sz="3200" dirty="0">
                <a:solidFill>
                  <a:schemeClr val="bg1"/>
                </a:solidFill>
              </a:rPr>
              <a:t>Rajalakshmi Nandakumar, </a:t>
            </a:r>
          </a:p>
          <a:p>
            <a:r>
              <a:rPr lang="en-US" sz="3200" dirty="0" err="1">
                <a:solidFill>
                  <a:schemeClr val="bg1"/>
                </a:solidFill>
              </a:rPr>
              <a:t>Anran</a:t>
            </a:r>
            <a:r>
              <a:rPr lang="en-US" sz="3200" dirty="0">
                <a:solidFill>
                  <a:schemeClr val="bg1"/>
                </a:solidFill>
              </a:rPr>
              <a:t> Wang, Sawyer Fuller, </a:t>
            </a:r>
          </a:p>
          <a:p>
            <a:r>
              <a:rPr lang="en-US" sz="3200" dirty="0" err="1">
                <a:solidFill>
                  <a:schemeClr val="bg1"/>
                </a:solidFill>
              </a:rPr>
              <a:t>Shyam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Gollakota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81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42CC8F05-FEDA-4E23-B281-FEEE33F1154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Challenge 1: Small weight and low power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CC0994E-2298-43F7-AAEE-24876E5AD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0" y="2119476"/>
            <a:ext cx="1628571" cy="261904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E9049F73-20A0-47EC-8C89-DB08488F0B8C}"/>
              </a:ext>
            </a:extLst>
          </p:cNvPr>
          <p:cNvSpPr/>
          <p:nvPr/>
        </p:nvSpPr>
        <p:spPr>
          <a:xfrm>
            <a:off x="9706223" y="3960578"/>
            <a:ext cx="1247078" cy="58153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29B1D4D-7586-44DB-A47D-2C73B6509B67}"/>
              </a:ext>
            </a:extLst>
          </p:cNvPr>
          <p:cNvSpPr/>
          <p:nvPr/>
        </p:nvSpPr>
        <p:spPr>
          <a:xfrm>
            <a:off x="2073337" y="1219249"/>
            <a:ext cx="2944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Size/Weight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96565BF-657E-49EB-BAD3-B054F485B160}"/>
              </a:ext>
            </a:extLst>
          </p:cNvPr>
          <p:cNvSpPr/>
          <p:nvPr/>
        </p:nvSpPr>
        <p:spPr>
          <a:xfrm>
            <a:off x="7735104" y="1214462"/>
            <a:ext cx="2944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Power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03A167D-3F1F-4153-8113-76D3F8A7F9DF}"/>
              </a:ext>
            </a:extLst>
          </p:cNvPr>
          <p:cNvSpPr txBox="1"/>
          <p:nvPr/>
        </p:nvSpPr>
        <p:spPr>
          <a:xfrm>
            <a:off x="932082" y="5756088"/>
            <a:ext cx="10327836" cy="715089"/>
          </a:xfrm>
          <a:prstGeom prst="roundRect">
            <a:avLst/>
          </a:prstGeom>
          <a:solidFill>
            <a:srgbClr val="0D0D0D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~100 mg = 70 mg battery + 30 mg electronics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2FC76BF-3EA4-445A-A670-2C0747AF22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1" t="16813" r="23837" b="14290"/>
          <a:stretch/>
        </p:blipFill>
        <p:spPr>
          <a:xfrm>
            <a:off x="932082" y="1870699"/>
            <a:ext cx="5227481" cy="37045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54FD048-38E6-40E2-8331-28C4A0B146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57" t="36917" r="76562" b="39722"/>
          <a:stretch/>
        </p:blipFill>
        <p:spPr>
          <a:xfrm>
            <a:off x="7494618" y="2816802"/>
            <a:ext cx="1619251" cy="160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1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42CC8F05-FEDA-4E23-B281-FEEE33F1154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Challenge 2: Can’t control bee motion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2FC76BF-3EA4-445A-A670-2C0747AF22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1" t="16813" r="23837" b="14290"/>
          <a:stretch/>
        </p:blipFill>
        <p:spPr>
          <a:xfrm>
            <a:off x="932082" y="1870699"/>
            <a:ext cx="5227481" cy="3704581"/>
          </a:xfrm>
          <a:prstGeom prst="rect">
            <a:avLst/>
          </a:prstGeom>
        </p:spPr>
      </p:pic>
      <p:pic>
        <p:nvPicPr>
          <p:cNvPr id="5122" name="Picture 2" descr="Image result for controlling drone">
            <a:extLst>
              <a:ext uri="{FF2B5EF4-FFF2-40B4-BE49-F238E27FC236}">
                <a16:creationId xmlns="" xmlns:a16="http://schemas.microsoft.com/office/drawing/2014/main" id="{F43C0B87-2F54-4675-AA96-507F86603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70699"/>
            <a:ext cx="5469795" cy="36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62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42CC8F05-FEDA-4E23-B281-FEEE33F1154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Our Solutions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C9769B23-8F08-4507-B799-AF5841B2A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567" y="1300902"/>
            <a:ext cx="10999574" cy="4256195"/>
          </a:xfrm>
        </p:spPr>
        <p:txBody>
          <a:bodyPr>
            <a:normAutofit/>
          </a:bodyPr>
          <a:lstStyle/>
          <a:p>
            <a:endParaRPr lang="en-US" sz="4000" dirty="0">
              <a:latin typeface="+mj-lt"/>
            </a:endParaRPr>
          </a:p>
          <a:p>
            <a:endParaRPr lang="en-US" sz="4000" dirty="0">
              <a:latin typeface="+mj-lt"/>
            </a:endParaRPr>
          </a:p>
          <a:p>
            <a:r>
              <a:rPr lang="en-US" sz="4000" dirty="0">
                <a:latin typeface="+mj-lt"/>
              </a:rPr>
              <a:t> Building lightweight hardware</a:t>
            </a:r>
          </a:p>
          <a:p>
            <a:pPr marL="0" indent="0">
              <a:buNone/>
            </a:pPr>
            <a:endParaRPr lang="en-US" sz="4000" dirty="0">
              <a:latin typeface="+mj-lt"/>
            </a:endParaRPr>
          </a:p>
          <a:p>
            <a:r>
              <a:rPr lang="en-US" sz="4000" dirty="0">
                <a:latin typeface="+mj-lt"/>
              </a:rPr>
              <a:t> 2D location tracking of bees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="" xmlns:a16="http://schemas.microsoft.com/office/drawing/2014/main" id="{FB050A93-BD2C-4DEF-9582-7B132EB9AF3F}"/>
              </a:ext>
            </a:extLst>
          </p:cNvPr>
          <p:cNvSpPr/>
          <p:nvPr/>
        </p:nvSpPr>
        <p:spPr>
          <a:xfrm>
            <a:off x="840197" y="2414295"/>
            <a:ext cx="6264938" cy="101470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2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Image result for integrated circuit tweezer">
            <a:extLst>
              <a:ext uri="{FF2B5EF4-FFF2-40B4-BE49-F238E27FC236}">
                <a16:creationId xmlns="" xmlns:a16="http://schemas.microsoft.com/office/drawing/2014/main" id="{90C2B3D3-1136-45E3-97D5-98E23072F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647" y="1143000"/>
            <a:ext cx="5719513" cy="287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8E0BD30-7019-4A5C-8222-BFF11D3B1454}"/>
              </a:ext>
            </a:extLst>
          </p:cNvPr>
          <p:cNvSpPr txBox="1"/>
          <p:nvPr/>
        </p:nvSpPr>
        <p:spPr>
          <a:xfrm>
            <a:off x="1048463" y="5939347"/>
            <a:ext cx="10035878" cy="681038"/>
          </a:xfrm>
          <a:prstGeom prst="roundRect">
            <a:avLst/>
          </a:prstGeom>
          <a:solidFill>
            <a:srgbClr val="0D0D0D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>
                <a:solidFill>
                  <a:prstClr val="white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Need light-weight programmable solution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2F7D9C01-2081-43F2-8CF0-8828297534CF}"/>
              </a:ext>
            </a:extLst>
          </p:cNvPr>
          <p:cNvCxnSpPr>
            <a:cxnSpLocks/>
          </p:cNvCxnSpPr>
          <p:nvPr/>
        </p:nvCxnSpPr>
        <p:spPr>
          <a:xfrm flipH="1">
            <a:off x="6085091" y="1682641"/>
            <a:ext cx="1" cy="39056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15285" y="1143000"/>
            <a:ext cx="5734050" cy="2402399"/>
            <a:chOff x="215285" y="1143000"/>
            <a:chExt cx="5734050" cy="24023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285" y="1143000"/>
              <a:ext cx="5734050" cy="2057400"/>
            </a:xfrm>
            <a:prstGeom prst="rect">
              <a:avLst/>
            </a:prstGeom>
          </p:spPr>
        </p:pic>
        <p:sp>
          <p:nvSpPr>
            <p:cNvPr id="16" name="Content Placeholder 2">
              <a:extLst>
                <a:ext uri="{FF2B5EF4-FFF2-40B4-BE49-F238E27FC236}">
                  <a16:creationId xmlns="" xmlns:a16="http://schemas.microsoft.com/office/drawing/2014/main" id="{66928A3D-95BF-4F51-98E4-FED7D5510B27}"/>
                </a:ext>
              </a:extLst>
            </p:cNvPr>
            <p:cNvSpPr txBox="1">
              <a:spLocks/>
            </p:cNvSpPr>
            <p:nvPr/>
          </p:nvSpPr>
          <p:spPr>
            <a:xfrm>
              <a:off x="1168524" y="3076429"/>
              <a:ext cx="3886200" cy="46897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/>
                <a:t>Ambient backscatter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C3B401D-D488-4586-A96A-460F50371F70}"/>
              </a:ext>
            </a:extLst>
          </p:cNvPr>
          <p:cNvSpPr txBox="1"/>
          <p:nvPr/>
        </p:nvSpPr>
        <p:spPr>
          <a:xfrm>
            <a:off x="6463834" y="3545399"/>
            <a:ext cx="45596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Custom ASIC</a:t>
            </a:r>
          </a:p>
          <a:p>
            <a:r>
              <a:rPr lang="en-US" sz="2800" dirty="0"/>
              <a:t>+ Lowest power and size</a:t>
            </a:r>
          </a:p>
          <a:p>
            <a:r>
              <a:rPr lang="en-US" sz="2800" dirty="0"/>
              <a:t>-  Needs external components</a:t>
            </a:r>
          </a:p>
          <a:p>
            <a:r>
              <a:rPr lang="en-US" sz="2800" dirty="0"/>
              <a:t>-  Long expensive process</a:t>
            </a:r>
          </a:p>
          <a:p>
            <a:r>
              <a:rPr lang="en-US" sz="2800" dirty="0"/>
              <a:t>-  Not programmable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B9F67B6-1183-43C0-8CE5-769B34C54602}"/>
              </a:ext>
            </a:extLst>
          </p:cNvPr>
          <p:cNvGrpSpPr/>
          <p:nvPr/>
        </p:nvGrpSpPr>
        <p:grpSpPr>
          <a:xfrm>
            <a:off x="1048463" y="3536948"/>
            <a:ext cx="4071462" cy="2379465"/>
            <a:chOff x="1048463" y="3551120"/>
            <a:chExt cx="4071462" cy="2379465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CE632288-9594-4D6D-9F58-F9726A603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257" t="50000" r="52567" b="21261"/>
            <a:stretch/>
          </p:blipFill>
          <p:spPr>
            <a:xfrm>
              <a:off x="1048463" y="3551120"/>
              <a:ext cx="3435178" cy="1970903"/>
            </a:xfrm>
            <a:prstGeom prst="rect">
              <a:avLst/>
            </a:prstGeom>
          </p:spPr>
        </p:pic>
        <p:sp>
          <p:nvSpPr>
            <p:cNvPr id="18" name="Content Placeholder 2">
              <a:extLst>
                <a:ext uri="{FF2B5EF4-FFF2-40B4-BE49-F238E27FC236}">
                  <a16:creationId xmlns="" xmlns:a16="http://schemas.microsoft.com/office/drawing/2014/main" id="{0F7748D4-4E30-40AD-92F7-41F3A8D89D49}"/>
                </a:ext>
              </a:extLst>
            </p:cNvPr>
            <p:cNvSpPr txBox="1">
              <a:spLocks/>
            </p:cNvSpPr>
            <p:nvPr/>
          </p:nvSpPr>
          <p:spPr>
            <a:xfrm>
              <a:off x="1233725" y="5461615"/>
              <a:ext cx="3886200" cy="46897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 err="1"/>
                <a:t>Freerider</a:t>
              </a:r>
              <a:endParaRPr lang="en-US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2775B288-EA9E-4F9F-BC6B-C353E7CD637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New problem: designing for small size and weight</a:t>
            </a:r>
          </a:p>
        </p:txBody>
      </p:sp>
    </p:spTree>
    <p:extLst>
      <p:ext uri="{BB962C8B-B14F-4D97-AF65-F5344CB8AC3E}">
        <p14:creationId xmlns:p14="http://schemas.microsoft.com/office/powerpoint/2010/main" val="271969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3088E123-86C4-42E0-9B74-CE029DAC986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Programmable general purpose design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CE5FC1A-09B6-4D45-9B44-9C3D6BBF38D1}"/>
              </a:ext>
            </a:extLst>
          </p:cNvPr>
          <p:cNvSpPr txBox="1"/>
          <p:nvPr/>
        </p:nvSpPr>
        <p:spPr>
          <a:xfrm>
            <a:off x="841829" y="1757059"/>
            <a:ext cx="5486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Programmable microcontroller</a:t>
            </a:r>
          </a:p>
          <a:p>
            <a:endParaRPr lang="en-US" sz="28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Interfaces with temperature and humidity sensors</a:t>
            </a:r>
          </a:p>
          <a:p>
            <a:endParaRPr lang="en-US" sz="28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Low range backscatter communication</a:t>
            </a:r>
          </a:p>
          <a:p>
            <a:endParaRPr lang="en-US" sz="28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Weighs &lt; 30 mg</a:t>
            </a:r>
          </a:p>
        </p:txBody>
      </p:sp>
      <p:pic>
        <p:nvPicPr>
          <p:cNvPr id="13" name="Picture 12" descr="A close up of a coin&#10;&#10;Description automatically generated">
            <a:extLst>
              <a:ext uri="{FF2B5EF4-FFF2-40B4-BE49-F238E27FC236}">
                <a16:creationId xmlns="" xmlns:a16="http://schemas.microsoft.com/office/drawing/2014/main" id="{D83F56C5-941C-477F-8752-CB8685DBE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29" y="1493148"/>
            <a:ext cx="4498139" cy="44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5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193E93E-5DE2-4E73-B4BA-D7516F960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66" y="1828994"/>
            <a:ext cx="6571475" cy="434602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3088E123-86C4-42E0-9B74-CE029DAC986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Programmable general purpose design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5DF8027-D0A0-4C6E-8382-CDFEDD7B88CE}"/>
              </a:ext>
            </a:extLst>
          </p:cNvPr>
          <p:cNvSpPr txBox="1"/>
          <p:nvPr/>
        </p:nvSpPr>
        <p:spPr>
          <a:xfrm>
            <a:off x="2969866" y="617403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Receiver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E6C4B63-788D-4F70-B2DA-0E306CD4AA86}"/>
              </a:ext>
            </a:extLst>
          </p:cNvPr>
          <p:cNvSpPr txBox="1"/>
          <p:nvPr/>
        </p:nvSpPr>
        <p:spPr>
          <a:xfrm>
            <a:off x="2863713" y="1306783"/>
            <a:ext cx="2294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Backscatter TX</a:t>
            </a:r>
          </a:p>
        </p:txBody>
      </p:sp>
      <p:pic>
        <p:nvPicPr>
          <p:cNvPr id="13" name="Picture 12" descr="A close up of a coin&#10;&#10;Description automatically generated">
            <a:extLst>
              <a:ext uri="{FF2B5EF4-FFF2-40B4-BE49-F238E27FC236}">
                <a16:creationId xmlns="" xmlns:a16="http://schemas.microsoft.com/office/drawing/2014/main" id="{43099EAD-A455-4CD7-8A30-447574D4BF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3" t="15209" r="35747" b="28717"/>
          <a:stretch/>
        </p:blipFill>
        <p:spPr>
          <a:xfrm>
            <a:off x="7291294" y="1476556"/>
            <a:ext cx="3813969" cy="476201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779C3B2E-4394-476A-A904-27E33E2EE53D}"/>
              </a:ext>
            </a:extLst>
          </p:cNvPr>
          <p:cNvSpPr/>
          <p:nvPr/>
        </p:nvSpPr>
        <p:spPr>
          <a:xfrm>
            <a:off x="2723385" y="4784650"/>
            <a:ext cx="2093163" cy="1850065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DFD5F8B4-3423-4376-8B04-35BE8441F223}"/>
              </a:ext>
            </a:extLst>
          </p:cNvPr>
          <p:cNvSpPr/>
          <p:nvPr/>
        </p:nvSpPr>
        <p:spPr>
          <a:xfrm>
            <a:off x="7878726" y="3812467"/>
            <a:ext cx="1319552" cy="1568977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321B3F3C-913D-4225-B462-4C60C348AF35}"/>
              </a:ext>
            </a:extLst>
          </p:cNvPr>
          <p:cNvSpPr/>
          <p:nvPr/>
        </p:nvSpPr>
        <p:spPr>
          <a:xfrm>
            <a:off x="2637575" y="1203546"/>
            <a:ext cx="2746733" cy="358110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2DB25E06-F253-42FB-8CE9-3D9983094A06}"/>
              </a:ext>
            </a:extLst>
          </p:cNvPr>
          <p:cNvSpPr/>
          <p:nvPr/>
        </p:nvSpPr>
        <p:spPr>
          <a:xfrm>
            <a:off x="9122736" y="2955337"/>
            <a:ext cx="1148316" cy="85713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D5ECD49A-16D6-4C4A-8D18-DEFCE3DC37CC}"/>
              </a:ext>
            </a:extLst>
          </p:cNvPr>
          <p:cNvSpPr/>
          <p:nvPr/>
        </p:nvSpPr>
        <p:spPr>
          <a:xfrm>
            <a:off x="142040" y="1828008"/>
            <a:ext cx="2356612" cy="2648300"/>
          </a:xfrm>
          <a:prstGeom prst="roundRect">
            <a:avLst/>
          </a:prstGeom>
          <a:noFill/>
          <a:ln w="76200">
            <a:solidFill>
              <a:srgbClr val="28A5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CA57D05D-6287-40F5-A5C9-C67CEEF9BDF5}"/>
              </a:ext>
            </a:extLst>
          </p:cNvPr>
          <p:cNvSpPr/>
          <p:nvPr/>
        </p:nvSpPr>
        <p:spPr>
          <a:xfrm>
            <a:off x="7878726" y="2955335"/>
            <a:ext cx="1244010" cy="857131"/>
          </a:xfrm>
          <a:prstGeom prst="roundRect">
            <a:avLst/>
          </a:prstGeom>
          <a:noFill/>
          <a:ln w="76200">
            <a:solidFill>
              <a:srgbClr val="28A5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412C0C03-7AB4-4169-87F9-1C10779790E3}"/>
              </a:ext>
            </a:extLst>
          </p:cNvPr>
          <p:cNvSpPr/>
          <p:nvPr/>
        </p:nvSpPr>
        <p:spPr>
          <a:xfrm>
            <a:off x="8845126" y="1476556"/>
            <a:ext cx="1564147" cy="1478778"/>
          </a:xfrm>
          <a:prstGeom prst="roundRect">
            <a:avLst/>
          </a:prstGeom>
          <a:noFill/>
          <a:ln w="76200">
            <a:solidFill>
              <a:srgbClr val="28A5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6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DE204E-DD50-40F0-87DD-B69D841C1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88463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Step 1:</a:t>
            </a:r>
            <a:r>
              <a:rPr lang="en-US" dirty="0">
                <a:latin typeface="+mj-lt"/>
              </a:rPr>
              <a:t> Etch traces with laser 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b="1" dirty="0">
                <a:latin typeface="+mj-lt"/>
              </a:rPr>
              <a:t>Step 2:</a:t>
            </a:r>
            <a:r>
              <a:rPr lang="en-US" dirty="0">
                <a:latin typeface="+mj-lt"/>
              </a:rPr>
              <a:t> Apply solder and place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            components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b="1" dirty="0">
                <a:latin typeface="+mj-lt"/>
              </a:rPr>
              <a:t>Step 3:</a:t>
            </a:r>
            <a:r>
              <a:rPr lang="en-US" dirty="0">
                <a:latin typeface="+mj-lt"/>
              </a:rPr>
              <a:t> Solder components on hot plate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0298781-58CC-40BE-8195-CC425C7A3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52"/>
          <a:stretch/>
        </p:blipFill>
        <p:spPr>
          <a:xfrm>
            <a:off x="5439533" y="1482726"/>
            <a:ext cx="6466717" cy="171899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23CCC89B-9099-4057-A9A2-9492F586C53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How do we fabricate it?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EE5F538-362E-478E-AAE9-4872E2E5BC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45" b="33457"/>
          <a:stretch/>
        </p:blipFill>
        <p:spPr>
          <a:xfrm>
            <a:off x="5439533" y="3201718"/>
            <a:ext cx="6466717" cy="114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4DD1F0F-21A8-499F-A2CD-1F0CA58979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4" t="68790" r="26071"/>
          <a:stretch/>
        </p:blipFill>
        <p:spPr>
          <a:xfrm>
            <a:off x="6791326" y="4518803"/>
            <a:ext cx="3429000" cy="137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8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42CC8F05-FEDA-4E23-B281-FEEE33F1154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Our Solutions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C9769B23-8F08-4507-B799-AF5841B2A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567" y="1300902"/>
            <a:ext cx="10999574" cy="4256195"/>
          </a:xfrm>
        </p:spPr>
        <p:txBody>
          <a:bodyPr>
            <a:normAutofit/>
          </a:bodyPr>
          <a:lstStyle/>
          <a:p>
            <a:endParaRPr lang="en-US" sz="4000" dirty="0">
              <a:latin typeface="+mj-lt"/>
            </a:endParaRPr>
          </a:p>
          <a:p>
            <a:endParaRPr lang="en-US" sz="4000" dirty="0">
              <a:latin typeface="+mj-lt"/>
            </a:endParaRPr>
          </a:p>
          <a:p>
            <a:r>
              <a:rPr lang="en-US" sz="4000" dirty="0">
                <a:latin typeface="+mj-lt"/>
              </a:rPr>
              <a:t> Building lightweight hardware</a:t>
            </a:r>
          </a:p>
          <a:p>
            <a:pPr marL="0" indent="0">
              <a:buNone/>
            </a:pPr>
            <a:endParaRPr lang="en-US" sz="4000" dirty="0">
              <a:latin typeface="+mj-lt"/>
            </a:endParaRPr>
          </a:p>
          <a:p>
            <a:r>
              <a:rPr lang="en-US" sz="4000" dirty="0">
                <a:latin typeface="+mj-lt"/>
              </a:rPr>
              <a:t> 2D location tracking of bees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="" xmlns:a16="http://schemas.microsoft.com/office/drawing/2014/main" id="{FB050A93-BD2C-4DEF-9582-7B132EB9AF3F}"/>
              </a:ext>
            </a:extLst>
          </p:cNvPr>
          <p:cNvSpPr/>
          <p:nvPr/>
        </p:nvSpPr>
        <p:spPr>
          <a:xfrm>
            <a:off x="840197" y="3810609"/>
            <a:ext cx="5931306" cy="101470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8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3A3F35F-D47C-48A3-94AB-A77FB3A01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305" y="2546171"/>
            <a:ext cx="1628571" cy="261904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3D65A1FE-5912-487B-B78A-FECD4FD984A1}"/>
              </a:ext>
            </a:extLst>
          </p:cNvPr>
          <p:cNvSpPr/>
          <p:nvPr/>
        </p:nvSpPr>
        <p:spPr>
          <a:xfrm>
            <a:off x="3791528" y="3721906"/>
            <a:ext cx="1247078" cy="581530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B93803F6-2697-460F-AF4C-FDA56F922C77}"/>
              </a:ext>
            </a:extLst>
          </p:cNvPr>
          <p:cNvSpPr/>
          <p:nvPr/>
        </p:nvSpPr>
        <p:spPr>
          <a:xfrm>
            <a:off x="3791528" y="4387273"/>
            <a:ext cx="1247078" cy="581530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5BFF6C8D-DC15-4999-9FE4-E3FD3A02B67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Self localization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9C7EBFC0-951C-48A0-BA73-960AF9C27759}"/>
              </a:ext>
            </a:extLst>
          </p:cNvPr>
          <p:cNvGrpSpPr/>
          <p:nvPr/>
        </p:nvGrpSpPr>
        <p:grpSpPr>
          <a:xfrm>
            <a:off x="781050" y="2799984"/>
            <a:ext cx="2126485" cy="2172431"/>
            <a:chOff x="6315692" y="2277018"/>
            <a:chExt cx="2126485" cy="2172431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628F9F75-C0F2-46D7-934A-F27D6B06F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5692" y="2277018"/>
              <a:ext cx="2126485" cy="2126485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366CA373-B5A9-4956-A1A4-C54C57E6575B}"/>
                </a:ext>
              </a:extLst>
            </p:cNvPr>
            <p:cNvSpPr/>
            <p:nvPr/>
          </p:nvSpPr>
          <p:spPr>
            <a:xfrm>
              <a:off x="6648792" y="2627510"/>
              <a:ext cx="1460283" cy="141043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C6AB714D-FF67-4447-981E-213B5A292258}"/>
                </a:ext>
              </a:extLst>
            </p:cNvPr>
            <p:cNvGrpSpPr/>
            <p:nvPr/>
          </p:nvGrpSpPr>
          <p:grpSpPr>
            <a:xfrm>
              <a:off x="6516225" y="2630781"/>
              <a:ext cx="1497810" cy="1117996"/>
              <a:chOff x="952500" y="3086100"/>
              <a:chExt cx="1000125" cy="746514"/>
            </a:xfrm>
          </p:grpSpPr>
          <p:pic>
            <p:nvPicPr>
              <p:cNvPr id="9" name="Picture 2" descr="GPS Logo png transparent">
                <a:extLst>
                  <a:ext uri="{FF2B5EF4-FFF2-40B4-BE49-F238E27FC236}">
                    <a16:creationId xmlns="" xmlns:a16="http://schemas.microsoft.com/office/drawing/2014/main" id="{A2B1BC09-059A-4BE4-92B7-192198D977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962" t="28037" r="47894" b="26323"/>
              <a:stretch/>
            </p:blipFill>
            <p:spPr bwMode="auto">
              <a:xfrm>
                <a:off x="952500" y="3086100"/>
                <a:ext cx="933450" cy="7465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C9F0ECAC-7DBD-4033-A5E8-1CC990182F1D}"/>
                  </a:ext>
                </a:extLst>
              </p:cNvPr>
              <p:cNvSpPr/>
              <p:nvPr/>
            </p:nvSpPr>
            <p:spPr>
              <a:xfrm>
                <a:off x="1679996" y="3340261"/>
                <a:ext cx="272629" cy="4923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itle 1">
              <a:extLst>
                <a:ext uri="{FF2B5EF4-FFF2-40B4-BE49-F238E27FC236}">
                  <a16:creationId xmlns="" xmlns:a16="http://schemas.microsoft.com/office/drawing/2014/main" id="{D49905E6-B67C-4583-B880-759EBEBD8295}"/>
                </a:ext>
              </a:extLst>
            </p:cNvPr>
            <p:cNvSpPr txBox="1">
              <a:spLocks/>
            </p:cNvSpPr>
            <p:nvPr/>
          </p:nvSpPr>
          <p:spPr>
            <a:xfrm>
              <a:off x="7018462" y="3123886"/>
              <a:ext cx="1247775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GPS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E0539F9-B07C-4220-97A8-6D2A576ECBEA}"/>
              </a:ext>
            </a:extLst>
          </p:cNvPr>
          <p:cNvSpPr/>
          <p:nvPr/>
        </p:nvSpPr>
        <p:spPr>
          <a:xfrm>
            <a:off x="388688" y="1302506"/>
            <a:ext cx="5707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Problem: GPS is power expensive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2B603C1C-989F-4376-9CFF-AC2779C7A727}"/>
              </a:ext>
            </a:extLst>
          </p:cNvPr>
          <p:cNvGrpSpPr/>
          <p:nvPr/>
        </p:nvGrpSpPr>
        <p:grpSpPr>
          <a:xfrm>
            <a:off x="6914642" y="1645317"/>
            <a:ext cx="4295775" cy="3386958"/>
            <a:chOff x="7429500" y="1854910"/>
            <a:chExt cx="2895600" cy="2283005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9984492F-2E91-41B7-B96D-4FE3E5813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987" t="37127" r="59609" b="29583"/>
            <a:stretch/>
          </p:blipFill>
          <p:spPr>
            <a:xfrm>
              <a:off x="7429500" y="1854910"/>
              <a:ext cx="2853327" cy="2283005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3D5F1177-5EB1-4AD5-9813-8CE4ED210D15}"/>
                </a:ext>
              </a:extLst>
            </p:cNvPr>
            <p:cNvSpPr/>
            <p:nvPr/>
          </p:nvSpPr>
          <p:spPr>
            <a:xfrm>
              <a:off x="9363075" y="3903063"/>
              <a:ext cx="962025" cy="2307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https://upload.wikimedia.org/wikipedia/commons/3/31/Signal_envelopes.png">
            <a:extLst>
              <a:ext uri="{FF2B5EF4-FFF2-40B4-BE49-F238E27FC236}">
                <a16:creationId xmlns="" xmlns:a16="http://schemas.microsoft.com/office/drawing/2014/main" id="{FBE9B27F-B5AC-4328-AA37-E4C4E0325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t="15378" b="12490"/>
          <a:stretch/>
        </p:blipFill>
        <p:spPr bwMode="auto">
          <a:xfrm>
            <a:off x="7616017" y="4783969"/>
            <a:ext cx="3381374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FEA2C5BB-4011-4208-AE9D-7C9D97221896}"/>
              </a:ext>
            </a:extLst>
          </p:cNvPr>
          <p:cNvSpPr/>
          <p:nvPr/>
        </p:nvSpPr>
        <p:spPr>
          <a:xfrm>
            <a:off x="6284663" y="1302506"/>
            <a:ext cx="5707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Solution: Passive receiver circuit</a:t>
            </a:r>
          </a:p>
        </p:txBody>
      </p:sp>
    </p:spTree>
    <p:extLst>
      <p:ext uri="{BB962C8B-B14F-4D97-AF65-F5344CB8AC3E}">
        <p14:creationId xmlns:p14="http://schemas.microsoft.com/office/powerpoint/2010/main" val="489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6" grpId="2" animBg="1"/>
      <p:bldP spid="6" grpId="3" animBg="1"/>
      <p:bldP spid="19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="" xmlns:a16="http://schemas.microsoft.com/office/drawing/2014/main" id="{2F3628A1-3E98-4A7C-8293-8A5E95FC113D}"/>
              </a:ext>
            </a:extLst>
          </p:cNvPr>
          <p:cNvSpPr txBox="1">
            <a:spLocks/>
          </p:cNvSpPr>
          <p:nvPr/>
        </p:nvSpPr>
        <p:spPr>
          <a:xfrm>
            <a:off x="969818" y="2235200"/>
            <a:ext cx="1025236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lang="en-US" sz="5400" dirty="0">
                <a:solidFill>
                  <a:schemeClr val="bg1"/>
                </a:solidFill>
              </a:rPr>
              <a:t>How can we get </a:t>
            </a:r>
            <a:r>
              <a:rPr lang="en-US" sz="5400" dirty="0">
                <a:solidFill>
                  <a:schemeClr val="accent6"/>
                </a:solidFill>
              </a:rPr>
              <a:t>phase</a:t>
            </a:r>
            <a:r>
              <a:rPr lang="en-US" sz="5400" dirty="0">
                <a:solidFill>
                  <a:schemeClr val="bg1"/>
                </a:solidFill>
              </a:rPr>
              <a:t> and compute 2D location with just </a:t>
            </a:r>
            <a:r>
              <a:rPr lang="en-US" sz="5400" dirty="0">
                <a:solidFill>
                  <a:schemeClr val="accent6"/>
                </a:solidFill>
              </a:rPr>
              <a:t>amplitude</a:t>
            </a:r>
            <a:r>
              <a:rPr lang="en-US" sz="54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55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="" xmlns:a16="http://schemas.microsoft.com/office/drawing/2014/main" id="{2F3628A1-3E98-4A7C-8293-8A5E95FC113D}"/>
              </a:ext>
            </a:extLst>
          </p:cNvPr>
          <p:cNvSpPr txBox="1">
            <a:spLocks/>
          </p:cNvSpPr>
          <p:nvPr/>
        </p:nvSpPr>
        <p:spPr>
          <a:xfrm>
            <a:off x="1524000" y="22352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lang="en-US" sz="5400" dirty="0">
                <a:solidFill>
                  <a:schemeClr val="bg1"/>
                </a:solidFill>
              </a:rPr>
              <a:t>What if Internet of Things </a:t>
            </a:r>
            <a:r>
              <a:rPr lang="en-US" sz="5400" dirty="0">
                <a:solidFill>
                  <a:schemeClr val="accent6"/>
                </a:solidFill>
              </a:rPr>
              <a:t>(IoT) </a:t>
            </a:r>
            <a:r>
              <a:rPr lang="en-US" sz="5400" dirty="0">
                <a:solidFill>
                  <a:schemeClr val="bg1"/>
                </a:solidFill>
              </a:rPr>
              <a:t>devices could </a:t>
            </a:r>
            <a:r>
              <a:rPr lang="en-US" sz="5400" dirty="0">
                <a:solidFill>
                  <a:schemeClr val="accent6"/>
                </a:solidFill>
              </a:rPr>
              <a:t>fly</a:t>
            </a:r>
            <a:r>
              <a:rPr lang="en-US" sz="54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869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2C48927-6D8E-425B-808A-1D3521E30910}"/>
              </a:ext>
            </a:extLst>
          </p:cNvPr>
          <p:cNvGrpSpPr/>
          <p:nvPr/>
        </p:nvGrpSpPr>
        <p:grpSpPr>
          <a:xfrm>
            <a:off x="880730" y="1046275"/>
            <a:ext cx="3733801" cy="3508045"/>
            <a:chOff x="4484228" y="2405061"/>
            <a:chExt cx="2183274" cy="2051269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C763CC09-CD05-486C-93F1-78E393B55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332" r="64129"/>
            <a:stretch/>
          </p:blipFill>
          <p:spPr>
            <a:xfrm>
              <a:off x="4484228" y="2552701"/>
              <a:ext cx="2183274" cy="190362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2B02079-67D0-4A78-88E6-02B14258A8FD}"/>
                </a:ext>
              </a:extLst>
            </p:cNvPr>
            <p:cNvSpPr/>
            <p:nvPr/>
          </p:nvSpPr>
          <p:spPr>
            <a:xfrm>
              <a:off x="6161651" y="2405061"/>
              <a:ext cx="505849" cy="2952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B58937A-D734-45C5-A69E-F7BDAD85A1CB}"/>
              </a:ext>
            </a:extLst>
          </p:cNvPr>
          <p:cNvGrpSpPr/>
          <p:nvPr/>
        </p:nvGrpSpPr>
        <p:grpSpPr>
          <a:xfrm>
            <a:off x="4614530" y="1389779"/>
            <a:ext cx="6969135" cy="3415141"/>
            <a:chOff x="942975" y="3546261"/>
            <a:chExt cx="6198727" cy="3037612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BE88AC62-9029-4213-8F23-EFEF5D6A2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227" y="3546261"/>
              <a:ext cx="6086475" cy="303761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F10F4142-78C4-4144-891F-D3F7B2AC5371}"/>
                </a:ext>
              </a:extLst>
            </p:cNvPr>
            <p:cNvSpPr/>
            <p:nvPr/>
          </p:nvSpPr>
          <p:spPr>
            <a:xfrm>
              <a:off x="942975" y="4924935"/>
              <a:ext cx="2733675" cy="1616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E7C35BE2-8F82-4E45-952D-2FEA6A281ADE}"/>
                </a:ext>
              </a:extLst>
            </p:cNvPr>
            <p:cNvSpPr/>
            <p:nvPr/>
          </p:nvSpPr>
          <p:spPr>
            <a:xfrm>
              <a:off x="942975" y="4676775"/>
              <a:ext cx="847725" cy="388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11FF6CEF-C783-4741-A278-7A51E9CBB029}"/>
              </a:ext>
            </a:extLst>
          </p:cNvPr>
          <p:cNvSpPr txBox="1">
            <a:spLocks/>
          </p:cNvSpPr>
          <p:nvPr/>
        </p:nvSpPr>
        <p:spPr>
          <a:xfrm>
            <a:off x="0" y="-41945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Extracting phase from amplitude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26CC624-D566-425F-8B53-C9DB0FF1256A}"/>
              </a:ext>
            </a:extLst>
          </p:cNvPr>
          <p:cNvSpPr txBox="1"/>
          <p:nvPr/>
        </p:nvSpPr>
        <p:spPr>
          <a:xfrm>
            <a:off x="1125898" y="4804920"/>
            <a:ext cx="9719311" cy="1838801"/>
          </a:xfrm>
          <a:prstGeom prst="roundRect">
            <a:avLst/>
          </a:prstGeom>
          <a:solidFill>
            <a:srgbClr val="0D0D0D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dirty="0">
                <a:solidFill>
                  <a:prstClr val="white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Addressing multipath: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400" dirty="0">
                <a:solidFill>
                  <a:prstClr val="white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On a farm line of sight path is strongest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400" dirty="0">
                <a:solidFill>
                  <a:prstClr val="white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Use multiple frequencies to reduce error</a:t>
            </a:r>
          </a:p>
        </p:txBody>
      </p:sp>
    </p:spTree>
    <p:extLst>
      <p:ext uri="{BB962C8B-B14F-4D97-AF65-F5344CB8AC3E}">
        <p14:creationId xmlns:p14="http://schemas.microsoft.com/office/powerpoint/2010/main" val="79524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675A25FF-1343-4BE4-B877-82E9FFFBC86C}"/>
              </a:ext>
            </a:extLst>
          </p:cNvPr>
          <p:cNvGrpSpPr/>
          <p:nvPr/>
        </p:nvGrpSpPr>
        <p:grpSpPr>
          <a:xfrm>
            <a:off x="6097402" y="1416489"/>
            <a:ext cx="5387800" cy="3471817"/>
            <a:chOff x="6182629" y="994990"/>
            <a:chExt cx="5387800" cy="3471817"/>
          </a:xfrm>
        </p:grpSpPr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568D0035-25E5-4E3F-9419-2505DD421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4267" y="2839888"/>
              <a:ext cx="4946162" cy="162691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DD7261A9-DC66-471E-832C-1A825C48532B}"/>
                </a:ext>
              </a:extLst>
            </p:cNvPr>
            <p:cNvSpPr txBox="1"/>
            <p:nvPr/>
          </p:nvSpPr>
          <p:spPr>
            <a:xfrm>
              <a:off x="6182629" y="994990"/>
              <a:ext cx="2034681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000" dirty="0">
                  <a:latin typeface="+mj-lt"/>
                </a:rPr>
                <a:t>2.25 m/s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A01E42A1-A035-43A5-AF3D-54778B9792C1}"/>
                </a:ext>
              </a:extLst>
            </p:cNvPr>
            <p:cNvCxnSpPr/>
            <p:nvPr/>
          </p:nvCxnSpPr>
          <p:spPr>
            <a:xfrm>
              <a:off x="6612004" y="1503864"/>
              <a:ext cx="929738" cy="0"/>
            </a:xfrm>
            <a:prstGeom prst="line">
              <a:avLst/>
            </a:prstGeom>
            <a:ln w="57150" cap="rnd">
              <a:solidFill>
                <a:srgbClr val="387D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99069315-A068-4C42-A4AA-D0D14DEA8994}"/>
              </a:ext>
            </a:extLst>
          </p:cNvPr>
          <p:cNvGrpSpPr/>
          <p:nvPr/>
        </p:nvGrpSpPr>
        <p:grpSpPr>
          <a:xfrm>
            <a:off x="5233653" y="2014013"/>
            <a:ext cx="6640316" cy="4414489"/>
            <a:chOff x="5318880" y="1592514"/>
            <a:chExt cx="6640316" cy="4414489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1ADD1C16-11A4-4408-9BFD-C45BC989B054}"/>
                </a:ext>
              </a:extLst>
            </p:cNvPr>
            <p:cNvSpPr txBox="1"/>
            <p:nvPr/>
          </p:nvSpPr>
          <p:spPr>
            <a:xfrm rot="16200000">
              <a:off x="3881191" y="3030203"/>
              <a:ext cx="3378080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000" dirty="0">
                  <a:latin typeface="+mj-lt"/>
                </a:rPr>
                <a:t>Angular error (deg)</a:t>
              </a:r>
            </a:p>
          </p:txBody>
        </p:sp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D7335608-91B0-4C4A-A8AA-50E6FE427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91" b="26446"/>
            <a:stretch/>
          </p:blipFill>
          <p:spPr>
            <a:xfrm>
              <a:off x="6333474" y="1741358"/>
              <a:ext cx="5456178" cy="318709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7031A5F7-446B-499C-8EA9-6E0DF51996A1}"/>
                </a:ext>
              </a:extLst>
            </p:cNvPr>
            <p:cNvSpPr txBox="1"/>
            <p:nvPr/>
          </p:nvSpPr>
          <p:spPr>
            <a:xfrm>
              <a:off x="5576362" y="1741358"/>
              <a:ext cx="757112" cy="3375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3200"/>
                </a:lnSpc>
              </a:pPr>
              <a:r>
                <a:rPr lang="en-US" sz="3000" dirty="0">
                  <a:latin typeface="+mj-lt"/>
                </a:rPr>
                <a:t>14</a:t>
              </a:r>
            </a:p>
            <a:p>
              <a:pPr algn="r">
                <a:lnSpc>
                  <a:spcPts val="3200"/>
                </a:lnSpc>
              </a:pPr>
              <a:r>
                <a:rPr lang="en-US" sz="3000" dirty="0">
                  <a:latin typeface="+mj-lt"/>
                </a:rPr>
                <a:t>12</a:t>
              </a:r>
            </a:p>
            <a:p>
              <a:pPr algn="r">
                <a:lnSpc>
                  <a:spcPts val="3200"/>
                </a:lnSpc>
              </a:pPr>
              <a:r>
                <a:rPr lang="en-US" sz="3000" dirty="0">
                  <a:latin typeface="+mj-lt"/>
                </a:rPr>
                <a:t>10</a:t>
              </a:r>
            </a:p>
            <a:p>
              <a:pPr algn="r">
                <a:lnSpc>
                  <a:spcPts val="3200"/>
                </a:lnSpc>
              </a:pPr>
              <a:r>
                <a:rPr lang="en-US" sz="3000" dirty="0">
                  <a:latin typeface="+mj-lt"/>
                </a:rPr>
                <a:t>8</a:t>
              </a:r>
            </a:p>
            <a:p>
              <a:pPr algn="r">
                <a:lnSpc>
                  <a:spcPts val="3200"/>
                </a:lnSpc>
              </a:pPr>
              <a:r>
                <a:rPr lang="en-US" sz="3000" dirty="0">
                  <a:latin typeface="+mj-lt"/>
                </a:rPr>
                <a:t>6</a:t>
              </a:r>
            </a:p>
            <a:p>
              <a:pPr algn="r">
                <a:lnSpc>
                  <a:spcPts val="3200"/>
                </a:lnSpc>
              </a:pPr>
              <a:r>
                <a:rPr lang="en-US" sz="3000" dirty="0">
                  <a:latin typeface="+mj-lt"/>
                </a:rPr>
                <a:t>4</a:t>
              </a:r>
            </a:p>
            <a:p>
              <a:pPr algn="r">
                <a:lnSpc>
                  <a:spcPts val="3200"/>
                </a:lnSpc>
              </a:pPr>
              <a:r>
                <a:rPr lang="en-US" sz="3000" dirty="0">
                  <a:latin typeface="+mj-lt"/>
                </a:rPr>
                <a:t>2</a:t>
              </a:r>
            </a:p>
            <a:p>
              <a:pPr algn="r">
                <a:lnSpc>
                  <a:spcPts val="3200"/>
                </a:lnSpc>
              </a:pPr>
              <a:r>
                <a:rPr lang="en-US" sz="3000" dirty="0">
                  <a:latin typeface="+mj-lt"/>
                </a:rPr>
                <a:t>0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0EE93417-0381-4179-B357-3C7AA0A49916}"/>
                </a:ext>
              </a:extLst>
            </p:cNvPr>
            <p:cNvSpPr txBox="1"/>
            <p:nvPr/>
          </p:nvSpPr>
          <p:spPr>
            <a:xfrm>
              <a:off x="6396696" y="4928452"/>
              <a:ext cx="5562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+mj-lt"/>
                </a:rPr>
                <a:t>10   20   30   40   50   60   70   80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782D896D-568D-4BDB-B79A-4C66F9EDBCAC}"/>
                </a:ext>
              </a:extLst>
            </p:cNvPr>
            <p:cNvSpPr txBox="1"/>
            <p:nvPr/>
          </p:nvSpPr>
          <p:spPr>
            <a:xfrm>
              <a:off x="8160605" y="5504301"/>
              <a:ext cx="2034681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000" dirty="0">
                  <a:latin typeface="+mj-lt"/>
                </a:rPr>
                <a:t>Range (m)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32888E8E-10F8-47B7-A75B-8F4B43D30171}"/>
              </a:ext>
            </a:extLst>
          </p:cNvPr>
          <p:cNvGrpSpPr/>
          <p:nvPr/>
        </p:nvGrpSpPr>
        <p:grpSpPr>
          <a:xfrm>
            <a:off x="6526777" y="1422661"/>
            <a:ext cx="4946162" cy="3670379"/>
            <a:chOff x="6612004" y="1001162"/>
            <a:chExt cx="4946162" cy="3670379"/>
          </a:xfrm>
        </p:grpSpPr>
        <p:pic>
          <p:nvPicPr>
            <p:cNvPr id="11" name="Picture 10" descr="A picture containing object, clock&#10;&#10;Description automatically generated">
              <a:extLst>
                <a:ext uri="{FF2B5EF4-FFF2-40B4-BE49-F238E27FC236}">
                  <a16:creationId xmlns="" xmlns:a16="http://schemas.microsoft.com/office/drawing/2014/main" id="{194F2797-1797-4488-A8F8-3ADCDFCC8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2004" y="3404343"/>
              <a:ext cx="4946162" cy="126719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98486DDD-5255-4571-A93E-119FF71EE92F}"/>
                </a:ext>
              </a:extLst>
            </p:cNvPr>
            <p:cNvSpPr txBox="1"/>
            <p:nvPr/>
          </p:nvSpPr>
          <p:spPr>
            <a:xfrm>
              <a:off x="8160605" y="1001162"/>
              <a:ext cx="2034681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000" dirty="0">
                  <a:latin typeface="+mj-lt"/>
                </a:rPr>
                <a:t>3.3 m/s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4D2FE7E8-736D-4C23-BBD4-D89E2F0DAA50}"/>
                </a:ext>
              </a:extLst>
            </p:cNvPr>
            <p:cNvCxnSpPr/>
            <p:nvPr/>
          </p:nvCxnSpPr>
          <p:spPr>
            <a:xfrm>
              <a:off x="8632479" y="1491373"/>
              <a:ext cx="929738" cy="0"/>
            </a:xfrm>
            <a:prstGeom prst="line">
              <a:avLst/>
            </a:prstGeom>
            <a:ln w="57150" cap="rnd">
              <a:solidFill>
                <a:srgbClr val="B105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A picture containing train, riding&#10;&#10;Description automatically generated">
            <a:extLst>
              <a:ext uri="{FF2B5EF4-FFF2-40B4-BE49-F238E27FC236}">
                <a16:creationId xmlns="" xmlns:a16="http://schemas.microsoft.com/office/drawing/2014/main" id="{7EFDEA9B-FB21-4369-8D3E-A0A2EFD552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7" y="1416489"/>
            <a:ext cx="4814065" cy="481406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59969282-9B7E-4AFF-B0AE-9732D2ADF679}"/>
              </a:ext>
            </a:extLst>
          </p:cNvPr>
          <p:cNvGrpSpPr/>
          <p:nvPr/>
        </p:nvGrpSpPr>
        <p:grpSpPr>
          <a:xfrm>
            <a:off x="6526777" y="1404355"/>
            <a:ext cx="5375096" cy="3451440"/>
            <a:chOff x="6612004" y="982856"/>
            <a:chExt cx="5375096" cy="3451440"/>
          </a:xfrm>
        </p:grpSpPr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50894516-2439-4F6A-A8FD-2584E7921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2004" y="3281554"/>
              <a:ext cx="4946162" cy="115274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D7B853A3-CD6A-4B02-A65D-D68BFFFC42A0}"/>
                </a:ext>
              </a:extLst>
            </p:cNvPr>
            <p:cNvSpPr txBox="1"/>
            <p:nvPr/>
          </p:nvSpPr>
          <p:spPr>
            <a:xfrm>
              <a:off x="9952419" y="982856"/>
              <a:ext cx="2034681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000" dirty="0">
                  <a:latin typeface="+mj-lt"/>
                </a:rPr>
                <a:t>9.1 m/s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BD1029D3-A63B-411C-A611-AEE0AC796B47}"/>
                </a:ext>
              </a:extLst>
            </p:cNvPr>
            <p:cNvCxnSpPr/>
            <p:nvPr/>
          </p:nvCxnSpPr>
          <p:spPr>
            <a:xfrm>
              <a:off x="10497769" y="1494280"/>
              <a:ext cx="929738" cy="0"/>
            </a:xfrm>
            <a:prstGeom prst="line">
              <a:avLst/>
            </a:prstGeom>
            <a:ln w="57150" cap="rnd">
              <a:solidFill>
                <a:srgbClr val="0094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AD24A66A-AFB4-455C-8809-3BF40AD7A93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Evaluating localization accuracy</a:t>
            </a:r>
          </a:p>
        </p:txBody>
      </p:sp>
    </p:spTree>
    <p:extLst>
      <p:ext uri="{BB962C8B-B14F-4D97-AF65-F5344CB8AC3E}">
        <p14:creationId xmlns:p14="http://schemas.microsoft.com/office/powerpoint/2010/main" val="204921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1456965-A983-45A8-8286-8F6E18BD0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20" t="22799" r="67139" b="59887"/>
          <a:stretch/>
        </p:blipFill>
        <p:spPr>
          <a:xfrm>
            <a:off x="290944" y="1275199"/>
            <a:ext cx="4946439" cy="51567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C7F4E46C-91E7-42D7-8973-5D17994C9F7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Evaluation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5F77FC07-5B48-471B-8191-EDE9BF26BAFD}"/>
              </a:ext>
            </a:extLst>
          </p:cNvPr>
          <p:cNvSpPr/>
          <p:nvPr/>
        </p:nvSpPr>
        <p:spPr>
          <a:xfrm>
            <a:off x="5237382" y="1671493"/>
            <a:ext cx="6663673" cy="4417579"/>
          </a:xfrm>
          <a:prstGeom prst="roundRect">
            <a:avLst>
              <a:gd name="adj" fmla="val 10953"/>
            </a:avLst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 System benchmarks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Stores up to </a:t>
            </a:r>
            <a:r>
              <a:rPr lang="en-US" sz="3200" dirty="0">
                <a:solidFill>
                  <a:schemeClr val="accent6"/>
                </a:solidFill>
                <a:latin typeface="+mj-lt"/>
              </a:rPr>
              <a:t>8000</a:t>
            </a:r>
            <a:r>
              <a:rPr lang="en-US" sz="3200" dirty="0">
                <a:latin typeface="+mj-lt"/>
              </a:rPr>
              <a:t> location and humidity sensor data pairs</a:t>
            </a:r>
          </a:p>
          <a:p>
            <a:endParaRPr lang="en-US" sz="80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Battery life of </a:t>
            </a:r>
            <a:r>
              <a:rPr lang="en-US" sz="3200" dirty="0">
                <a:solidFill>
                  <a:schemeClr val="accent6"/>
                </a:solidFill>
                <a:latin typeface="+mj-lt"/>
              </a:rPr>
              <a:t>7 </a:t>
            </a:r>
            <a:r>
              <a:rPr lang="en-US" sz="3200" dirty="0" err="1">
                <a:solidFill>
                  <a:schemeClr val="accent6"/>
                </a:solidFill>
                <a:latin typeface="+mj-lt"/>
              </a:rPr>
              <a:t>hrs</a:t>
            </a:r>
            <a:r>
              <a:rPr lang="en-US" sz="3200" dirty="0">
                <a:latin typeface="+mj-lt"/>
              </a:rPr>
              <a:t> sampling 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every </a:t>
            </a:r>
            <a:r>
              <a:rPr lang="en-US" sz="3200" dirty="0">
                <a:solidFill>
                  <a:schemeClr val="accent6"/>
                </a:solidFill>
                <a:latin typeface="+mj-lt"/>
              </a:rPr>
              <a:t>4 s</a:t>
            </a:r>
          </a:p>
          <a:p>
            <a:r>
              <a:rPr lang="en-US" sz="800" dirty="0">
                <a:latin typeface="+mj-lt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Harvester can recharge battery in a hive in </a:t>
            </a:r>
            <a:r>
              <a:rPr lang="en-US" sz="3200" dirty="0">
                <a:solidFill>
                  <a:schemeClr val="accent6"/>
                </a:solidFill>
                <a:latin typeface="+mj-lt"/>
              </a:rPr>
              <a:t>6 </a:t>
            </a:r>
            <a:r>
              <a:rPr lang="en-US" sz="3200" dirty="0" err="1">
                <a:solidFill>
                  <a:schemeClr val="accent6"/>
                </a:solidFill>
                <a:latin typeface="+mj-lt"/>
              </a:rPr>
              <a:t>hrs</a:t>
            </a:r>
            <a:endParaRPr lang="en-US" sz="3200" dirty="0">
              <a:latin typeface="+mj-lt"/>
            </a:endParaRPr>
          </a:p>
          <a:p>
            <a:pPr algn="ctr"/>
            <a:endParaRPr lang="en-US" sz="3200" dirty="0">
              <a:latin typeface="+mj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38BC5161-7839-470F-80FC-65D9178A8011}"/>
              </a:ext>
            </a:extLst>
          </p:cNvPr>
          <p:cNvCxnSpPr/>
          <p:nvPr/>
        </p:nvCxnSpPr>
        <p:spPr>
          <a:xfrm>
            <a:off x="5237383" y="2514600"/>
            <a:ext cx="619261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17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74F11078-691F-4F2B-BBF0-A19860F572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Contributions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EC2453A9-723D-42E5-BCF7-968DEA30E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876" y="1799666"/>
            <a:ext cx="11396248" cy="486090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Insects can be used to carry general purpose sensors</a:t>
            </a:r>
          </a:p>
          <a:p>
            <a:pPr marL="0" indent="0">
              <a:buNone/>
            </a:pPr>
            <a:endParaRPr lang="en-US" sz="3600" dirty="0">
              <a:latin typeface="+mj-lt"/>
            </a:endParaRPr>
          </a:p>
          <a:p>
            <a:r>
              <a:rPr lang="en-US" sz="3600" dirty="0">
                <a:latin typeface="+mj-lt"/>
              </a:rPr>
              <a:t>Novel low power self-localization technique </a:t>
            </a:r>
          </a:p>
          <a:p>
            <a:pPr marL="0" indent="0">
              <a:buNone/>
            </a:pPr>
            <a:endParaRPr lang="en-US" sz="3600" dirty="0">
              <a:latin typeface="+mj-lt"/>
            </a:endParaRPr>
          </a:p>
          <a:p>
            <a:r>
              <a:rPr lang="en-US" sz="3600" dirty="0">
                <a:latin typeface="+mj-lt"/>
              </a:rPr>
              <a:t>Light-weight programmable platform for computing, communication and sensing </a:t>
            </a:r>
          </a:p>
          <a:p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221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74F11078-691F-4F2B-BBF0-A19860F572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What’s next?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EC2453A9-723D-42E5-BCF7-968DEA30E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458" y="1799666"/>
            <a:ext cx="11486542" cy="486090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 What other sensors can we use?</a:t>
            </a:r>
          </a:p>
          <a:p>
            <a:pPr marL="0" indent="0">
              <a:buNone/>
            </a:pPr>
            <a:endParaRPr lang="en-US" sz="3600" dirty="0">
              <a:latin typeface="+mj-lt"/>
            </a:endParaRPr>
          </a:p>
          <a:p>
            <a:r>
              <a:rPr lang="en-US" sz="3600" dirty="0">
                <a:latin typeface="+mj-lt"/>
              </a:rPr>
              <a:t> Can we stream sensor data in real time?</a:t>
            </a:r>
          </a:p>
          <a:p>
            <a:pPr marL="0" indent="0">
              <a:buNone/>
            </a:pPr>
            <a:endParaRPr lang="en-US" sz="3600" dirty="0">
              <a:latin typeface="+mj-lt"/>
            </a:endParaRPr>
          </a:p>
          <a:p>
            <a:r>
              <a:rPr lang="en-US" sz="3600" dirty="0">
                <a:latin typeface="+mj-lt"/>
              </a:rPr>
              <a:t> Can we use live insects to build bio-hybrid robots?</a:t>
            </a:r>
          </a:p>
          <a:p>
            <a:pPr marL="0" indent="0">
              <a:buNone/>
            </a:pPr>
            <a:endParaRPr lang="en-US" sz="3600" dirty="0">
              <a:latin typeface="+mj-lt"/>
            </a:endParaRPr>
          </a:p>
          <a:p>
            <a:r>
              <a:rPr lang="en-US" sz="3600" dirty="0">
                <a:latin typeface="+mj-lt"/>
              </a:rPr>
              <a:t> Can we use these technologies to better study insects?</a:t>
            </a:r>
          </a:p>
          <a:p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870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FDD2657-D947-416E-BEBA-F08CC727D3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6A81D6F-11C0-4B4B-AF53-9C90DFF17EEC}"/>
              </a:ext>
            </a:extLst>
          </p:cNvPr>
          <p:cNvSpPr/>
          <p:nvPr/>
        </p:nvSpPr>
        <p:spPr>
          <a:xfrm>
            <a:off x="952500" y="6065895"/>
            <a:ext cx="76216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+mj-lt"/>
              </a:rPr>
              <a:t>livingiot.cs.washington.edu</a:t>
            </a:r>
          </a:p>
        </p:txBody>
      </p:sp>
    </p:spTree>
    <p:extLst>
      <p:ext uri="{BB962C8B-B14F-4D97-AF65-F5344CB8AC3E}">
        <p14:creationId xmlns:p14="http://schemas.microsoft.com/office/powerpoint/2010/main" val="314054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drone disaster">
            <a:extLst>
              <a:ext uri="{FF2B5EF4-FFF2-40B4-BE49-F238E27FC236}">
                <a16:creationId xmlns="" xmlns:a16="http://schemas.microsoft.com/office/drawing/2014/main" id="{5781EF4E-D833-40B9-A787-F7CE89CE3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391" y="3964223"/>
            <a:ext cx="3934469" cy="262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36ACD4E4-1F64-4996-9EFA-FB8C4E9832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Drones as flying sensor platforms</a:t>
            </a:r>
          </a:p>
        </p:txBody>
      </p:sp>
      <p:pic>
        <p:nvPicPr>
          <p:cNvPr id="1032" name="Picture 8" descr="Image result for drone farm">
            <a:extLst>
              <a:ext uri="{FF2B5EF4-FFF2-40B4-BE49-F238E27FC236}">
                <a16:creationId xmlns="" xmlns:a16="http://schemas.microsoft.com/office/drawing/2014/main" id="{B4338C23-4957-47E7-ACFD-8A239749F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9686"/>
          <a:stretch/>
        </p:blipFill>
        <p:spPr bwMode="auto">
          <a:xfrm>
            <a:off x="4043598" y="1278924"/>
            <a:ext cx="4074793" cy="268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pipeline inspection drone">
            <a:extLst>
              <a:ext uri="{FF2B5EF4-FFF2-40B4-BE49-F238E27FC236}">
                <a16:creationId xmlns="" xmlns:a16="http://schemas.microsoft.com/office/drawing/2014/main" id="{7642F188-3557-4C0B-8CBF-17791C692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80" y="3964223"/>
            <a:ext cx="3908518" cy="262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08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drone farm">
            <a:extLst>
              <a:ext uri="{FF2B5EF4-FFF2-40B4-BE49-F238E27FC236}">
                <a16:creationId xmlns="" xmlns:a16="http://schemas.microsoft.com/office/drawing/2014/main" id="{4B58AC48-0596-408E-B956-0C0BB5B51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r="8582"/>
          <a:stretch/>
        </p:blipFill>
        <p:spPr bwMode="auto">
          <a:xfrm>
            <a:off x="1" y="352167"/>
            <a:ext cx="12192000" cy="650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81B417E8-E511-4D21-8DD1-7C3DAD4AD11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schemeClr val="bg1"/>
                </a:solidFill>
              </a:rPr>
              <a:t>Drones consume lots of power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86DAD90-DE9B-4B39-9613-EABFDED5838C}"/>
              </a:ext>
            </a:extLst>
          </p:cNvPr>
          <p:cNvSpPr txBox="1"/>
          <p:nvPr/>
        </p:nvSpPr>
        <p:spPr>
          <a:xfrm>
            <a:off x="1018578" y="5906530"/>
            <a:ext cx="10327836" cy="715089"/>
          </a:xfrm>
          <a:prstGeom prst="roundRect">
            <a:avLst/>
          </a:prstGeom>
          <a:solidFill>
            <a:srgbClr val="0D0D0D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Need recharging every 10-20 min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61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6FCFBA41-84CB-4FE3-95FE-D54C4DC48CBF}"/>
              </a:ext>
            </a:extLst>
          </p:cNvPr>
          <p:cNvSpPr txBox="1">
            <a:spLocks/>
          </p:cNvSpPr>
          <p:nvPr/>
        </p:nvSpPr>
        <p:spPr>
          <a:xfrm>
            <a:off x="2223525" y="4966273"/>
            <a:ext cx="7603291" cy="968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0                         10                         20                         30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8A6ADDDA-45C1-46C5-84B9-1A38250C2838}"/>
              </a:ext>
            </a:extLst>
          </p:cNvPr>
          <p:cNvCxnSpPr/>
          <p:nvPr/>
        </p:nvCxnSpPr>
        <p:spPr>
          <a:xfrm flipV="1">
            <a:off x="2567503" y="1311588"/>
            <a:ext cx="0" cy="3496963"/>
          </a:xfrm>
          <a:prstGeom prst="straightConnector1">
            <a:avLst/>
          </a:prstGeom>
          <a:ln w="101600" cap="rnd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A9561B2E-4B94-43DE-AB0D-81501D937305}"/>
              </a:ext>
            </a:extLst>
          </p:cNvPr>
          <p:cNvCxnSpPr>
            <a:cxnSpLocks/>
          </p:cNvCxnSpPr>
          <p:nvPr/>
        </p:nvCxnSpPr>
        <p:spPr>
          <a:xfrm>
            <a:off x="2567503" y="4808552"/>
            <a:ext cx="7522072" cy="16211"/>
          </a:xfrm>
          <a:prstGeom prst="straightConnector1">
            <a:avLst/>
          </a:prstGeom>
          <a:ln w="101600" cap="rnd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="" xmlns:a16="http://schemas.microsoft.com/office/drawing/2014/main" id="{46BAD274-DE34-4C12-BF9F-BF61C75EAF1E}"/>
              </a:ext>
            </a:extLst>
          </p:cNvPr>
          <p:cNvSpPr txBox="1">
            <a:spLocks/>
          </p:cNvSpPr>
          <p:nvPr/>
        </p:nvSpPr>
        <p:spPr>
          <a:xfrm rot="16200000">
            <a:off x="347911" y="2369730"/>
            <a:ext cx="2854111" cy="970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Battery life (min)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6609A61A-B901-42DA-869D-D91E4C9B164A}"/>
              </a:ext>
            </a:extLst>
          </p:cNvPr>
          <p:cNvSpPr txBox="1"/>
          <p:nvPr/>
        </p:nvSpPr>
        <p:spPr>
          <a:xfrm>
            <a:off x="1110382" y="5941325"/>
            <a:ext cx="10327836" cy="715089"/>
          </a:xfrm>
          <a:prstGeom prst="roundRect">
            <a:avLst/>
          </a:prstGeom>
          <a:solidFill>
            <a:srgbClr val="0D0D0D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Fundamentally hard to get long battery life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51" name="Content Placeholder 2050">
            <a:extLst>
              <a:ext uri="{FF2B5EF4-FFF2-40B4-BE49-F238E27FC236}">
                <a16:creationId xmlns="" xmlns:a16="http://schemas.microsoft.com/office/drawing/2014/main" id="{5EADFC52-BF44-4875-8F66-085269004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950" y="1645121"/>
            <a:ext cx="690299" cy="4351338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/>
              <a:t>20</a:t>
            </a:r>
          </a:p>
          <a:p>
            <a:pPr marL="0" indent="0" algn="r">
              <a:buNone/>
            </a:pPr>
            <a:endParaRPr lang="en-US" sz="800" dirty="0"/>
          </a:p>
          <a:p>
            <a:pPr marL="0" indent="0" algn="r">
              <a:buNone/>
            </a:pPr>
            <a:r>
              <a:rPr lang="en-US" dirty="0"/>
              <a:t>15</a:t>
            </a:r>
          </a:p>
          <a:p>
            <a:pPr marL="0" indent="0" algn="r">
              <a:buNone/>
            </a:pPr>
            <a:endParaRPr lang="en-US" sz="800" dirty="0"/>
          </a:p>
          <a:p>
            <a:pPr marL="0" indent="0" algn="r">
              <a:buNone/>
            </a:pPr>
            <a:r>
              <a:rPr lang="en-US" dirty="0"/>
              <a:t>10</a:t>
            </a:r>
          </a:p>
          <a:p>
            <a:pPr marL="0" indent="0" algn="r">
              <a:buNone/>
            </a:pPr>
            <a:endParaRPr lang="en-US" sz="800" dirty="0"/>
          </a:p>
          <a:p>
            <a:pPr marL="0" indent="0" algn="r">
              <a:buNone/>
            </a:pPr>
            <a:r>
              <a:rPr lang="en-US" dirty="0"/>
              <a:t>5</a:t>
            </a:r>
          </a:p>
          <a:p>
            <a:pPr marL="0" indent="0" algn="r">
              <a:buNone/>
            </a:pPr>
            <a:endParaRPr lang="en-US" sz="800" dirty="0"/>
          </a:p>
          <a:p>
            <a:pPr marL="0" indent="0" algn="r">
              <a:buNone/>
            </a:pPr>
            <a:r>
              <a:rPr lang="en-US" dirty="0"/>
              <a:t>0</a:t>
            </a:r>
          </a:p>
          <a:p>
            <a:pPr marL="0" indent="0" algn="r">
              <a:buNone/>
            </a:pPr>
            <a:endParaRPr lang="en-US" dirty="0"/>
          </a:p>
        </p:txBody>
      </p:sp>
      <p:sp>
        <p:nvSpPr>
          <p:cNvPr id="42" name="Content Placeholder 2">
            <a:extLst>
              <a:ext uri="{FF2B5EF4-FFF2-40B4-BE49-F238E27FC236}">
                <a16:creationId xmlns="" xmlns:a16="http://schemas.microsoft.com/office/drawing/2014/main" id="{1A37F310-274E-41B5-B06B-FFE12C1DE259}"/>
              </a:ext>
            </a:extLst>
          </p:cNvPr>
          <p:cNvSpPr txBox="1">
            <a:spLocks/>
          </p:cNvSpPr>
          <p:nvPr/>
        </p:nvSpPr>
        <p:spPr>
          <a:xfrm>
            <a:off x="2179177" y="5279561"/>
            <a:ext cx="7691986" cy="968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Width (cm)</a:t>
            </a:r>
          </a:p>
        </p:txBody>
      </p:sp>
      <p:cxnSp>
        <p:nvCxnSpPr>
          <p:cNvPr id="2063" name="Straight Connector 2062">
            <a:extLst>
              <a:ext uri="{FF2B5EF4-FFF2-40B4-BE49-F238E27FC236}">
                <a16:creationId xmlns="" xmlns:a16="http://schemas.microsoft.com/office/drawing/2014/main" id="{06855EFE-A1B1-4498-A97F-3AE07005F4F9}"/>
              </a:ext>
            </a:extLst>
          </p:cNvPr>
          <p:cNvCxnSpPr/>
          <p:nvPr/>
        </p:nvCxnSpPr>
        <p:spPr>
          <a:xfrm>
            <a:off x="4762442" y="4648117"/>
            <a:ext cx="0" cy="3532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="" xmlns:a16="http://schemas.microsoft.com/office/drawing/2014/main" id="{1418BBE8-5F8E-47B6-8986-85D5A90741DD}"/>
              </a:ext>
            </a:extLst>
          </p:cNvPr>
          <p:cNvCxnSpPr/>
          <p:nvPr/>
        </p:nvCxnSpPr>
        <p:spPr>
          <a:xfrm>
            <a:off x="7128106" y="4652604"/>
            <a:ext cx="0" cy="3532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A5726294-1E08-4075-9A4A-D4719AD54EAA}"/>
              </a:ext>
            </a:extLst>
          </p:cNvPr>
          <p:cNvCxnSpPr/>
          <p:nvPr/>
        </p:nvCxnSpPr>
        <p:spPr>
          <a:xfrm>
            <a:off x="9539938" y="4648117"/>
            <a:ext cx="0" cy="3532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6" name="Straight Connector 2065">
            <a:extLst>
              <a:ext uri="{FF2B5EF4-FFF2-40B4-BE49-F238E27FC236}">
                <a16:creationId xmlns="" xmlns:a16="http://schemas.microsoft.com/office/drawing/2014/main" id="{04412C6E-256C-4D2D-A36A-8A7A7B6B5EEC}"/>
              </a:ext>
            </a:extLst>
          </p:cNvPr>
          <p:cNvCxnSpPr/>
          <p:nvPr/>
        </p:nvCxnSpPr>
        <p:spPr>
          <a:xfrm>
            <a:off x="2406314" y="1854752"/>
            <a:ext cx="342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F9D460FF-66B8-4A29-8FEE-030093FF9479}"/>
              </a:ext>
            </a:extLst>
          </p:cNvPr>
          <p:cNvCxnSpPr/>
          <p:nvPr/>
        </p:nvCxnSpPr>
        <p:spPr>
          <a:xfrm>
            <a:off x="2396053" y="2640998"/>
            <a:ext cx="342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1D2390AC-145A-484D-BA04-35F5F204EDF2}"/>
              </a:ext>
            </a:extLst>
          </p:cNvPr>
          <p:cNvCxnSpPr/>
          <p:nvPr/>
        </p:nvCxnSpPr>
        <p:spPr>
          <a:xfrm>
            <a:off x="2393278" y="3420316"/>
            <a:ext cx="342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1B7008FF-2FFB-49BD-A532-125353403E3C}"/>
              </a:ext>
            </a:extLst>
          </p:cNvPr>
          <p:cNvCxnSpPr/>
          <p:nvPr/>
        </p:nvCxnSpPr>
        <p:spPr>
          <a:xfrm>
            <a:off x="2393278" y="4100836"/>
            <a:ext cx="342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47566EC-6671-49E0-9265-0C6AE6C82869}"/>
              </a:ext>
            </a:extLst>
          </p:cNvPr>
          <p:cNvGrpSpPr/>
          <p:nvPr/>
        </p:nvGrpSpPr>
        <p:grpSpPr>
          <a:xfrm>
            <a:off x="6720384" y="1104278"/>
            <a:ext cx="2819554" cy="1711063"/>
            <a:chOff x="6720384" y="1482457"/>
            <a:chExt cx="2819554" cy="1711063"/>
          </a:xfrm>
        </p:grpSpPr>
        <p:pic>
          <p:nvPicPr>
            <p:cNvPr id="2050" name="Picture 2" descr="Image result for dji phantom">
              <a:extLst>
                <a:ext uri="{FF2B5EF4-FFF2-40B4-BE49-F238E27FC236}">
                  <a16:creationId xmlns="" xmlns:a16="http://schemas.microsoft.com/office/drawing/2014/main" id="{B81F22D8-D5DB-4C2A-9218-E475408E95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0384" y="1482457"/>
              <a:ext cx="2370256" cy="1430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0FB589C0-A8A8-4E62-8568-EC8E4FF0DF9E}"/>
                </a:ext>
              </a:extLst>
            </p:cNvPr>
            <p:cNvSpPr/>
            <p:nvPr/>
          </p:nvSpPr>
          <p:spPr>
            <a:xfrm>
              <a:off x="9202895" y="1686231"/>
              <a:ext cx="337043" cy="3370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="" xmlns:a16="http://schemas.microsoft.com/office/drawing/2014/main" id="{6DABB0E0-8CC1-48B4-80B3-37CA19B89811}"/>
                </a:ext>
              </a:extLst>
            </p:cNvPr>
            <p:cNvSpPr txBox="1">
              <a:spLocks/>
            </p:cNvSpPr>
            <p:nvPr/>
          </p:nvSpPr>
          <p:spPr>
            <a:xfrm>
              <a:off x="6776516" y="2738891"/>
              <a:ext cx="2370252" cy="4546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/>
                <a:t>DJI Phantom 3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B829C4C-26E8-4B79-B697-B4072138A1AC}"/>
              </a:ext>
            </a:extLst>
          </p:cNvPr>
          <p:cNvGrpSpPr/>
          <p:nvPr/>
        </p:nvGrpSpPr>
        <p:grpSpPr>
          <a:xfrm>
            <a:off x="4564222" y="2555857"/>
            <a:ext cx="2370252" cy="1877228"/>
            <a:chOff x="4564222" y="2555857"/>
            <a:chExt cx="2370252" cy="1877228"/>
          </a:xfrm>
        </p:grpSpPr>
        <p:pic>
          <p:nvPicPr>
            <p:cNvPr id="2060" name="Picture 12" descr="Image result for sky eye nano">
              <a:extLst>
                <a:ext uri="{FF2B5EF4-FFF2-40B4-BE49-F238E27FC236}">
                  <a16:creationId xmlns="" xmlns:a16="http://schemas.microsoft.com/office/drawing/2014/main" id="{DE855C03-795A-496B-A32E-B05E7D09FA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6477" y="2555857"/>
              <a:ext cx="1877228" cy="1877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9D83D6CA-84D6-4692-AB99-AE6B72B14538}"/>
                </a:ext>
              </a:extLst>
            </p:cNvPr>
            <p:cNvSpPr/>
            <p:nvPr/>
          </p:nvSpPr>
          <p:spPr>
            <a:xfrm>
              <a:off x="4564222" y="3972106"/>
              <a:ext cx="337043" cy="3370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="" xmlns:a16="http://schemas.microsoft.com/office/drawing/2014/main" id="{91EEB433-06AF-493B-ACEC-89AAA304D0A2}"/>
                </a:ext>
              </a:extLst>
            </p:cNvPr>
            <p:cNvSpPr txBox="1">
              <a:spLocks/>
            </p:cNvSpPr>
            <p:nvPr/>
          </p:nvSpPr>
          <p:spPr>
            <a:xfrm>
              <a:off x="4564222" y="3938875"/>
              <a:ext cx="2370252" cy="4546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 err="1"/>
                <a:t>Skyeye</a:t>
              </a:r>
              <a:r>
                <a:rPr lang="en-US" sz="2000" dirty="0"/>
                <a:t>-Nano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038DC90-9E35-452E-BD17-1DC57C062E5D}"/>
              </a:ext>
            </a:extLst>
          </p:cNvPr>
          <p:cNvGrpSpPr/>
          <p:nvPr/>
        </p:nvGrpSpPr>
        <p:grpSpPr>
          <a:xfrm>
            <a:off x="2253994" y="4231333"/>
            <a:ext cx="2370252" cy="1636341"/>
            <a:chOff x="2253994" y="4231333"/>
            <a:chExt cx="2370252" cy="1636341"/>
          </a:xfrm>
        </p:grpSpPr>
        <p:pic>
          <p:nvPicPr>
            <p:cNvPr id="1026" name="Picture 2" descr="Image result for robofly">
              <a:extLst>
                <a:ext uri="{FF2B5EF4-FFF2-40B4-BE49-F238E27FC236}">
                  <a16:creationId xmlns="" xmlns:a16="http://schemas.microsoft.com/office/drawing/2014/main" id="{C8FFED36-42C6-4ADE-93EA-C881A9BB3A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3628" y="4898414"/>
              <a:ext cx="984734" cy="969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4DEEAB1A-DC23-4362-A927-56BE8EAAF50B}"/>
                </a:ext>
              </a:extLst>
            </p:cNvPr>
            <p:cNvSpPr/>
            <p:nvPr/>
          </p:nvSpPr>
          <p:spPr>
            <a:xfrm>
              <a:off x="3098137" y="4611671"/>
              <a:ext cx="337043" cy="3370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="" xmlns:a16="http://schemas.microsoft.com/office/drawing/2014/main" id="{BEC3EF9D-E299-4D96-BABE-D05D21B3F939}"/>
                </a:ext>
              </a:extLst>
            </p:cNvPr>
            <p:cNvSpPr txBox="1">
              <a:spLocks/>
            </p:cNvSpPr>
            <p:nvPr/>
          </p:nvSpPr>
          <p:spPr>
            <a:xfrm>
              <a:off x="2253994" y="4231333"/>
              <a:ext cx="2370252" cy="4546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/>
                <a:t>UW </a:t>
              </a:r>
              <a:r>
                <a:rPr lang="en-US" sz="2000" dirty="0" err="1"/>
                <a:t>Robofly</a:t>
              </a:r>
              <a:endParaRPr lang="en-US" sz="2000" dirty="0"/>
            </a:p>
          </p:txBody>
        </p:sp>
      </p:grp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C374FAC8-42D6-412C-AE83-8464D4078E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schemeClr val="bg1"/>
                </a:solidFill>
              </a:rPr>
              <a:t>Drones consume lots of power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5209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ttlefly.mov" descr="Bottlefly.mov">
            <a:extLst>
              <a:ext uri="{FF2B5EF4-FFF2-40B4-BE49-F238E27FC236}">
                <a16:creationId xmlns="" xmlns:a16="http://schemas.microsoft.com/office/drawing/2014/main" id="{EA080A6F-598E-41D5-B1B0-F8D93943512F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5138" y="526707"/>
            <a:ext cx="8441724" cy="63312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667556C6-82D3-4275-8751-7C05A46D72C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schemeClr val="bg1"/>
                </a:solidFill>
              </a:rPr>
              <a:t>Look to nature for solutions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1491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7617FC9-6B6E-4220-843F-C475BAC67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990601"/>
            <a:ext cx="9387839" cy="58673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39AC707E-0AF0-4B87-88F9-0AD2690576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Idea: </a:t>
            </a:r>
            <a:r>
              <a:rPr lang="en-US" dirty="0">
                <a:solidFill>
                  <a:schemeClr val="bg1"/>
                </a:solidFill>
              </a:rPr>
              <a:t>Use live insects to carry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wireless sensor</a:t>
            </a:r>
            <a:r>
              <a:rPr lang="en-US" dirty="0">
                <a:solidFill>
                  <a:schemeClr val="bg1"/>
                </a:solidFill>
              </a:rPr>
              <a:t>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8975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024AFDA-4C34-4E02-98C6-36EC854B1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567" y="1300902"/>
            <a:ext cx="5257800" cy="4256195"/>
          </a:xfrm>
        </p:spPr>
        <p:txBody>
          <a:bodyPr/>
          <a:lstStyle/>
          <a:p>
            <a:r>
              <a:rPr lang="en-US" dirty="0">
                <a:latin typeface="+mj-lt"/>
              </a:rPr>
              <a:t>Bio-based solution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No need for mechanical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propulsion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Bees are introduced on farms for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pollination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Bees sense their environment</a:t>
            </a:r>
          </a:p>
        </p:txBody>
      </p:sp>
      <p:pic>
        <p:nvPicPr>
          <p:cNvPr id="5" name="Picture 4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B3F19E42-FEF0-4414-86EE-71E07BA09F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r="26967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2BE18D-0EF2-435F-93AB-5EFC4E61B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B159D9-C60F-4B37-8C2C-0C1CC0EE0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CH_BEES_MELT (COMPRESSED)">
            <a:hlinkClick r:id="" action="ppaction://media"/>
            <a:extLst>
              <a:ext uri="{FF2B5EF4-FFF2-40B4-BE49-F238E27FC236}">
                <a16:creationId xmlns="" xmlns:a16="http://schemas.microsoft.com/office/drawing/2014/main" id="{8B8FC4EB-24BF-4758-A238-02F76515515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07" end="11403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27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E7BE4FA-F717-4234-8A7A-D577A0E39F70}"/>
              </a:ext>
            </a:extLst>
          </p:cNvPr>
          <p:cNvSpPr txBox="1"/>
          <p:nvPr/>
        </p:nvSpPr>
        <p:spPr>
          <a:xfrm>
            <a:off x="390525" y="5819418"/>
            <a:ext cx="11410950" cy="715089"/>
          </a:xfrm>
          <a:prstGeom prst="roundRect">
            <a:avLst/>
          </a:prstGeom>
          <a:solidFill>
            <a:srgbClr val="0D0D0D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Live bumblebee carrying our sensors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 and electronics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30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13396</TotalTime>
  <Words>453</Words>
  <Application>Microsoft Office PowerPoint</Application>
  <PresentationFormat>Widescreen</PresentationFormat>
  <Paragraphs>151</Paragraphs>
  <Slides>25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Open Sans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Vikram Iyer</dc:creator>
  <cp:lastModifiedBy>Rajalakshmi Nandakumar</cp:lastModifiedBy>
  <cp:revision>138</cp:revision>
  <dcterms:created xsi:type="dcterms:W3CDTF">2018-09-26T23:38:02Z</dcterms:created>
  <dcterms:modified xsi:type="dcterms:W3CDTF">2019-10-28T20:07:10Z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v-viiy@microsoft.com</vt:lpwstr>
  </property>
  <property fmtid="{D5CDD505-2E9C-101B-9397-08002B2CF9AE}" pid="5" name="MSIP_Label_f42aa342-8706-4288-bd11-ebb85995028c_SetDate">
    <vt:lpwstr>2019-10-12T18:43:38.2303483Z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778d6283-f9e9-484b-8239-ec4acf0598f6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